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diagrams/quickStyle1.xml" ContentType="application/vnd.openxmlformats-officedocument.drawingml.diagramStyle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sldIdLst>
    <p:sldId id="256" r:id="rId2"/>
    <p:sldId id="267" r:id="rId3"/>
    <p:sldId id="257" r:id="rId4"/>
    <p:sldId id="266" r:id="rId5"/>
    <p:sldId id="268" r:id="rId6"/>
    <p:sldId id="270" r:id="rId7"/>
    <p:sldId id="271" r:id="rId8"/>
    <p:sldId id="272" r:id="rId9"/>
    <p:sldId id="262" r:id="rId10"/>
    <p:sldId id="263" r:id="rId11"/>
    <p:sldId id="264" r:id="rId12"/>
    <p:sldId id="265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37" autoAdjust="0"/>
    <p:restoredTop sz="94660"/>
  </p:normalViewPr>
  <p:slideViewPr>
    <p:cSldViewPr snapToGrid="0">
      <p:cViewPr varScale="1">
        <p:scale>
          <a:sx n="91" d="100"/>
          <a:sy n="91" d="100"/>
        </p:scale>
        <p:origin x="-300" y="-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A6FBED7-8DE3-46EE-BC42-7D99A16DE927}" type="doc">
      <dgm:prSet loTypeId="urn:microsoft.com/office/officeart/2005/8/layout/pyramid3" loCatId="pyramid" qsTypeId="urn:microsoft.com/office/officeart/2005/8/quickstyle/simple1" qsCatId="simple" csTypeId="urn:microsoft.com/office/officeart/2005/8/colors/colorful5" csCatId="colorful" phldr="1"/>
      <dgm:spPr/>
    </dgm:pt>
    <dgm:pt modelId="{AF546CD3-D17C-4688-A50B-89B2E2C23E59}">
      <dgm:prSet phldrT="[Texte]"/>
      <dgm:spPr/>
      <dgm:t>
        <a:bodyPr/>
        <a:lstStyle/>
        <a:p>
          <a:r>
            <a:rPr lang="fr-FR" dirty="0"/>
            <a:t>Ce que tu fais</a:t>
          </a:r>
        </a:p>
      </dgm:t>
    </dgm:pt>
    <dgm:pt modelId="{F67C781F-88CD-41A2-9E66-25CCED0ADA33}" type="parTrans" cxnId="{76C64F87-AA20-421E-BA56-1268734A772D}">
      <dgm:prSet/>
      <dgm:spPr/>
      <dgm:t>
        <a:bodyPr/>
        <a:lstStyle/>
        <a:p>
          <a:endParaRPr lang="fr-FR"/>
        </a:p>
      </dgm:t>
    </dgm:pt>
    <dgm:pt modelId="{DDF1A5CD-F189-4DBF-9F79-2D8F508A9FAF}" type="sibTrans" cxnId="{76C64F87-AA20-421E-BA56-1268734A772D}">
      <dgm:prSet/>
      <dgm:spPr/>
      <dgm:t>
        <a:bodyPr/>
        <a:lstStyle/>
        <a:p>
          <a:endParaRPr lang="fr-FR"/>
        </a:p>
      </dgm:t>
    </dgm:pt>
    <dgm:pt modelId="{ABA002B8-8329-4E35-8634-6C261E8D16DA}">
      <dgm:prSet phldrT="[Texte]"/>
      <dgm:spPr/>
      <dgm:t>
        <a:bodyPr/>
        <a:lstStyle/>
        <a:p>
          <a:r>
            <a:rPr lang="fr-FR" dirty="0"/>
            <a:t>Ce que tu écris</a:t>
          </a:r>
        </a:p>
      </dgm:t>
    </dgm:pt>
    <dgm:pt modelId="{A271149B-E2F2-44E6-98B7-3333746C5C81}" type="parTrans" cxnId="{F546271B-5DB7-447A-94B9-9D0A4C7AF8BC}">
      <dgm:prSet/>
      <dgm:spPr/>
      <dgm:t>
        <a:bodyPr/>
        <a:lstStyle/>
        <a:p>
          <a:endParaRPr lang="fr-FR"/>
        </a:p>
      </dgm:t>
    </dgm:pt>
    <dgm:pt modelId="{847DC463-EE5D-4EFE-AF87-DE30EA3D500B}" type="sibTrans" cxnId="{F546271B-5DB7-447A-94B9-9D0A4C7AF8BC}">
      <dgm:prSet/>
      <dgm:spPr/>
      <dgm:t>
        <a:bodyPr/>
        <a:lstStyle/>
        <a:p>
          <a:endParaRPr lang="fr-FR"/>
        </a:p>
      </dgm:t>
    </dgm:pt>
    <dgm:pt modelId="{12E45AE8-EAE5-4590-9126-BF2C2D9B06AE}">
      <dgm:prSet phldrT="[Texte]"/>
      <dgm:spPr/>
      <dgm:t>
        <a:bodyPr/>
        <a:lstStyle/>
        <a:p>
          <a:r>
            <a:rPr lang="fr-FR" dirty="0"/>
            <a:t>Ce que tu entends</a:t>
          </a:r>
        </a:p>
      </dgm:t>
    </dgm:pt>
    <dgm:pt modelId="{473991BB-809C-4C45-8222-62C2F6DFCC6B}" type="parTrans" cxnId="{BC9E46DE-9BAA-403C-A0EA-7257ECFB344A}">
      <dgm:prSet/>
      <dgm:spPr/>
      <dgm:t>
        <a:bodyPr/>
        <a:lstStyle/>
        <a:p>
          <a:endParaRPr lang="fr-FR"/>
        </a:p>
      </dgm:t>
    </dgm:pt>
    <dgm:pt modelId="{DCBAE60A-DE73-423C-BAA5-2F73D3C5F7E8}" type="sibTrans" cxnId="{BC9E46DE-9BAA-403C-A0EA-7257ECFB344A}">
      <dgm:prSet/>
      <dgm:spPr/>
      <dgm:t>
        <a:bodyPr/>
        <a:lstStyle/>
        <a:p>
          <a:endParaRPr lang="fr-FR"/>
        </a:p>
      </dgm:t>
    </dgm:pt>
    <dgm:pt modelId="{B72D916F-C214-4048-98E8-E2ACAB774CA1}">
      <dgm:prSet phldrT="[Texte]"/>
      <dgm:spPr/>
      <dgm:t>
        <a:bodyPr/>
        <a:lstStyle/>
        <a:p>
          <a:r>
            <a:rPr lang="fr-FR" dirty="0"/>
            <a:t>Ce que tu vois</a:t>
          </a:r>
        </a:p>
      </dgm:t>
    </dgm:pt>
    <dgm:pt modelId="{095E0AF0-A906-4911-A5B5-0E759AF87ADF}" type="parTrans" cxnId="{CC1D31EE-0CD1-49C6-AC80-062656DE14E7}">
      <dgm:prSet/>
      <dgm:spPr/>
      <dgm:t>
        <a:bodyPr/>
        <a:lstStyle/>
        <a:p>
          <a:endParaRPr lang="fr-FR"/>
        </a:p>
      </dgm:t>
    </dgm:pt>
    <dgm:pt modelId="{9D392152-28DC-4C09-B42D-7192D629C866}" type="sibTrans" cxnId="{CC1D31EE-0CD1-49C6-AC80-062656DE14E7}">
      <dgm:prSet/>
      <dgm:spPr/>
      <dgm:t>
        <a:bodyPr/>
        <a:lstStyle/>
        <a:p>
          <a:endParaRPr lang="fr-FR"/>
        </a:p>
      </dgm:t>
    </dgm:pt>
    <dgm:pt modelId="{84B1D54C-0CA3-4DC9-A603-DD06533106C6}">
      <dgm:prSet phldrT="[Texte]"/>
      <dgm:spPr/>
      <dgm:t>
        <a:bodyPr/>
        <a:lstStyle/>
        <a:p>
          <a:r>
            <a:rPr lang="fr-FR" dirty="0"/>
            <a:t>Ce que tu lis</a:t>
          </a:r>
        </a:p>
      </dgm:t>
    </dgm:pt>
    <dgm:pt modelId="{23424558-EC38-427F-80F8-308717F5F8D5}" type="parTrans" cxnId="{1CBC60AF-B726-420D-B15E-F620D57BB08A}">
      <dgm:prSet/>
      <dgm:spPr/>
      <dgm:t>
        <a:bodyPr/>
        <a:lstStyle/>
        <a:p>
          <a:endParaRPr lang="fr-FR"/>
        </a:p>
      </dgm:t>
    </dgm:pt>
    <dgm:pt modelId="{90652CF1-2F39-4875-97A0-474EA4426C1E}" type="sibTrans" cxnId="{1CBC60AF-B726-420D-B15E-F620D57BB08A}">
      <dgm:prSet/>
      <dgm:spPr/>
      <dgm:t>
        <a:bodyPr/>
        <a:lstStyle/>
        <a:p>
          <a:endParaRPr lang="fr-FR"/>
        </a:p>
      </dgm:t>
    </dgm:pt>
    <dgm:pt modelId="{042BCB19-6E39-4D53-B0E6-CAE752145297}" type="pres">
      <dgm:prSet presAssocID="{7A6FBED7-8DE3-46EE-BC42-7D99A16DE927}" presName="Name0" presStyleCnt="0">
        <dgm:presLayoutVars>
          <dgm:dir/>
          <dgm:animLvl val="lvl"/>
          <dgm:resizeHandles val="exact"/>
        </dgm:presLayoutVars>
      </dgm:prSet>
      <dgm:spPr/>
    </dgm:pt>
    <dgm:pt modelId="{21123D7E-DC64-453E-A357-69E98933145F}" type="pres">
      <dgm:prSet presAssocID="{AF546CD3-D17C-4688-A50B-89B2E2C23E59}" presName="Name8" presStyleCnt="0"/>
      <dgm:spPr/>
    </dgm:pt>
    <dgm:pt modelId="{0EB3F5F0-33C5-4C8A-BC9E-DA2EF75AFFC2}" type="pres">
      <dgm:prSet presAssocID="{AF546CD3-D17C-4688-A50B-89B2E2C23E59}" presName="level" presStyleLbl="node1" presStyleIdx="0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76512CD5-666A-429E-857E-2EDBDB70E3DD}" type="pres">
      <dgm:prSet presAssocID="{AF546CD3-D17C-4688-A50B-89B2E2C23E59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911175C2-CC1C-4FCF-8857-30B0C1F90EAB}" type="pres">
      <dgm:prSet presAssocID="{ABA002B8-8329-4E35-8634-6C261E8D16DA}" presName="Name8" presStyleCnt="0"/>
      <dgm:spPr/>
    </dgm:pt>
    <dgm:pt modelId="{B26B8D00-78A7-4F29-BB6F-AB43BF66D0E7}" type="pres">
      <dgm:prSet presAssocID="{ABA002B8-8329-4E35-8634-6C261E8D16DA}" presName="level" presStyleLbl="node1" presStyleIdx="1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211EB871-51BD-4B18-9ED9-13242F75FED1}" type="pres">
      <dgm:prSet presAssocID="{ABA002B8-8329-4E35-8634-6C261E8D16DA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00D74570-127B-4827-BA6B-AC59908B72B3}" type="pres">
      <dgm:prSet presAssocID="{12E45AE8-EAE5-4590-9126-BF2C2D9B06AE}" presName="Name8" presStyleCnt="0"/>
      <dgm:spPr/>
    </dgm:pt>
    <dgm:pt modelId="{C9EA0C74-2D27-4378-8DBB-91B0EFE6380F}" type="pres">
      <dgm:prSet presAssocID="{12E45AE8-EAE5-4590-9126-BF2C2D9B06AE}" presName="level" presStyleLbl="node1" presStyleIdx="2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35C298B3-93C9-4057-981A-5B3524114BBD}" type="pres">
      <dgm:prSet presAssocID="{12E45AE8-EAE5-4590-9126-BF2C2D9B06AE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F87521CC-8194-4CA9-894F-9E2D852F042E}" type="pres">
      <dgm:prSet presAssocID="{B72D916F-C214-4048-98E8-E2ACAB774CA1}" presName="Name8" presStyleCnt="0"/>
      <dgm:spPr/>
    </dgm:pt>
    <dgm:pt modelId="{74464AB8-AC32-4087-BA19-0672B3965B5B}" type="pres">
      <dgm:prSet presAssocID="{B72D916F-C214-4048-98E8-E2ACAB774CA1}" presName="level" presStyleLbl="node1" presStyleIdx="3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D14D84CB-E349-4572-A268-F5F0F84C779D}" type="pres">
      <dgm:prSet presAssocID="{B72D916F-C214-4048-98E8-E2ACAB774CA1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71483502-90A8-4E2E-8996-CA4AB6788E31}" type="pres">
      <dgm:prSet presAssocID="{84B1D54C-0CA3-4DC9-A603-DD06533106C6}" presName="Name8" presStyleCnt="0"/>
      <dgm:spPr/>
    </dgm:pt>
    <dgm:pt modelId="{D063D71E-14A9-470C-B25B-F46D3C30B72A}" type="pres">
      <dgm:prSet presAssocID="{84B1D54C-0CA3-4DC9-A603-DD06533106C6}" presName="level" presStyleLbl="node1" presStyleIdx="4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B11E4439-76BC-4120-A536-2D234CC46A65}" type="pres">
      <dgm:prSet presAssocID="{84B1D54C-0CA3-4DC9-A603-DD06533106C6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it-IT"/>
        </a:p>
      </dgm:t>
    </dgm:pt>
  </dgm:ptLst>
  <dgm:cxnLst>
    <dgm:cxn modelId="{CC1D31EE-0CD1-49C6-AC80-062656DE14E7}" srcId="{7A6FBED7-8DE3-46EE-BC42-7D99A16DE927}" destId="{B72D916F-C214-4048-98E8-E2ACAB774CA1}" srcOrd="3" destOrd="0" parTransId="{095E0AF0-A906-4911-A5B5-0E759AF87ADF}" sibTransId="{9D392152-28DC-4C09-B42D-7192D629C866}"/>
    <dgm:cxn modelId="{AB8817F8-7377-425B-8F30-86DF583A4EE4}" type="presOf" srcId="{B72D916F-C214-4048-98E8-E2ACAB774CA1}" destId="{D14D84CB-E349-4572-A268-F5F0F84C779D}" srcOrd="1" destOrd="0" presId="urn:microsoft.com/office/officeart/2005/8/layout/pyramid3"/>
    <dgm:cxn modelId="{1CBC60AF-B726-420D-B15E-F620D57BB08A}" srcId="{7A6FBED7-8DE3-46EE-BC42-7D99A16DE927}" destId="{84B1D54C-0CA3-4DC9-A603-DD06533106C6}" srcOrd="4" destOrd="0" parTransId="{23424558-EC38-427F-80F8-308717F5F8D5}" sibTransId="{90652CF1-2F39-4875-97A0-474EA4426C1E}"/>
    <dgm:cxn modelId="{BC9E46DE-9BAA-403C-A0EA-7257ECFB344A}" srcId="{7A6FBED7-8DE3-46EE-BC42-7D99A16DE927}" destId="{12E45AE8-EAE5-4590-9126-BF2C2D9B06AE}" srcOrd="2" destOrd="0" parTransId="{473991BB-809C-4C45-8222-62C2F6DFCC6B}" sibTransId="{DCBAE60A-DE73-423C-BAA5-2F73D3C5F7E8}"/>
    <dgm:cxn modelId="{51D005FD-1B96-40C3-ABA6-43F9546A9147}" type="presOf" srcId="{7A6FBED7-8DE3-46EE-BC42-7D99A16DE927}" destId="{042BCB19-6E39-4D53-B0E6-CAE752145297}" srcOrd="0" destOrd="0" presId="urn:microsoft.com/office/officeart/2005/8/layout/pyramid3"/>
    <dgm:cxn modelId="{A01C9AD0-BE9C-4A47-AB8A-42247DF8C6BB}" type="presOf" srcId="{ABA002B8-8329-4E35-8634-6C261E8D16DA}" destId="{B26B8D00-78A7-4F29-BB6F-AB43BF66D0E7}" srcOrd="0" destOrd="0" presId="urn:microsoft.com/office/officeart/2005/8/layout/pyramid3"/>
    <dgm:cxn modelId="{F546271B-5DB7-447A-94B9-9D0A4C7AF8BC}" srcId="{7A6FBED7-8DE3-46EE-BC42-7D99A16DE927}" destId="{ABA002B8-8329-4E35-8634-6C261E8D16DA}" srcOrd="1" destOrd="0" parTransId="{A271149B-E2F2-44E6-98B7-3333746C5C81}" sibTransId="{847DC463-EE5D-4EFE-AF87-DE30EA3D500B}"/>
    <dgm:cxn modelId="{76C64F87-AA20-421E-BA56-1268734A772D}" srcId="{7A6FBED7-8DE3-46EE-BC42-7D99A16DE927}" destId="{AF546CD3-D17C-4688-A50B-89B2E2C23E59}" srcOrd="0" destOrd="0" parTransId="{F67C781F-88CD-41A2-9E66-25CCED0ADA33}" sibTransId="{DDF1A5CD-F189-4DBF-9F79-2D8F508A9FAF}"/>
    <dgm:cxn modelId="{39FF3C1D-1785-48F4-B981-3741E14EB98B}" type="presOf" srcId="{12E45AE8-EAE5-4590-9126-BF2C2D9B06AE}" destId="{C9EA0C74-2D27-4378-8DBB-91B0EFE6380F}" srcOrd="0" destOrd="0" presId="urn:microsoft.com/office/officeart/2005/8/layout/pyramid3"/>
    <dgm:cxn modelId="{A939AC9D-AA90-45FC-9769-1E0B201DA782}" type="presOf" srcId="{AF546CD3-D17C-4688-A50B-89B2E2C23E59}" destId="{76512CD5-666A-429E-857E-2EDBDB70E3DD}" srcOrd="1" destOrd="0" presId="urn:microsoft.com/office/officeart/2005/8/layout/pyramid3"/>
    <dgm:cxn modelId="{B0915A16-24EB-4089-B6D0-CE6020155FE6}" type="presOf" srcId="{84B1D54C-0CA3-4DC9-A603-DD06533106C6}" destId="{D063D71E-14A9-470C-B25B-F46D3C30B72A}" srcOrd="0" destOrd="0" presId="urn:microsoft.com/office/officeart/2005/8/layout/pyramid3"/>
    <dgm:cxn modelId="{96E9FDB0-54BF-4C32-BECC-107AFEC758ED}" type="presOf" srcId="{ABA002B8-8329-4E35-8634-6C261E8D16DA}" destId="{211EB871-51BD-4B18-9ED9-13242F75FED1}" srcOrd="1" destOrd="0" presId="urn:microsoft.com/office/officeart/2005/8/layout/pyramid3"/>
    <dgm:cxn modelId="{8AD6DD05-C09E-40C6-AF48-9131B37DFEE8}" type="presOf" srcId="{12E45AE8-EAE5-4590-9126-BF2C2D9B06AE}" destId="{35C298B3-93C9-4057-981A-5B3524114BBD}" srcOrd="1" destOrd="0" presId="urn:microsoft.com/office/officeart/2005/8/layout/pyramid3"/>
    <dgm:cxn modelId="{87CD19F8-A4B1-44D8-AEA7-01B04A3A2244}" type="presOf" srcId="{B72D916F-C214-4048-98E8-E2ACAB774CA1}" destId="{74464AB8-AC32-4087-BA19-0672B3965B5B}" srcOrd="0" destOrd="0" presId="urn:microsoft.com/office/officeart/2005/8/layout/pyramid3"/>
    <dgm:cxn modelId="{A8477637-9883-4303-88AE-18D9DD534D2F}" type="presOf" srcId="{AF546CD3-D17C-4688-A50B-89B2E2C23E59}" destId="{0EB3F5F0-33C5-4C8A-BC9E-DA2EF75AFFC2}" srcOrd="0" destOrd="0" presId="urn:microsoft.com/office/officeart/2005/8/layout/pyramid3"/>
    <dgm:cxn modelId="{49901BE8-15C6-4680-B106-736AF958C19D}" type="presOf" srcId="{84B1D54C-0CA3-4DC9-A603-DD06533106C6}" destId="{B11E4439-76BC-4120-A536-2D234CC46A65}" srcOrd="1" destOrd="0" presId="urn:microsoft.com/office/officeart/2005/8/layout/pyramid3"/>
    <dgm:cxn modelId="{6E9C6A57-87EF-4018-A193-9308B35200C4}" type="presParOf" srcId="{042BCB19-6E39-4D53-B0E6-CAE752145297}" destId="{21123D7E-DC64-453E-A357-69E98933145F}" srcOrd="0" destOrd="0" presId="urn:microsoft.com/office/officeart/2005/8/layout/pyramid3"/>
    <dgm:cxn modelId="{3742E945-38CC-4AD5-8D07-311EE398863A}" type="presParOf" srcId="{21123D7E-DC64-453E-A357-69E98933145F}" destId="{0EB3F5F0-33C5-4C8A-BC9E-DA2EF75AFFC2}" srcOrd="0" destOrd="0" presId="urn:microsoft.com/office/officeart/2005/8/layout/pyramid3"/>
    <dgm:cxn modelId="{3908BAD8-93FD-4E50-9C4B-07B465EF7C8E}" type="presParOf" srcId="{21123D7E-DC64-453E-A357-69E98933145F}" destId="{76512CD5-666A-429E-857E-2EDBDB70E3DD}" srcOrd="1" destOrd="0" presId="urn:microsoft.com/office/officeart/2005/8/layout/pyramid3"/>
    <dgm:cxn modelId="{DF5773CF-1EC3-4530-ABD3-54BB4221F2C6}" type="presParOf" srcId="{042BCB19-6E39-4D53-B0E6-CAE752145297}" destId="{911175C2-CC1C-4FCF-8857-30B0C1F90EAB}" srcOrd="1" destOrd="0" presId="urn:microsoft.com/office/officeart/2005/8/layout/pyramid3"/>
    <dgm:cxn modelId="{A81B3F98-B9F8-4ABB-A628-9DF008D921D5}" type="presParOf" srcId="{911175C2-CC1C-4FCF-8857-30B0C1F90EAB}" destId="{B26B8D00-78A7-4F29-BB6F-AB43BF66D0E7}" srcOrd="0" destOrd="0" presId="urn:microsoft.com/office/officeart/2005/8/layout/pyramid3"/>
    <dgm:cxn modelId="{6F1917AD-F131-4A53-B62C-70E13BF33F06}" type="presParOf" srcId="{911175C2-CC1C-4FCF-8857-30B0C1F90EAB}" destId="{211EB871-51BD-4B18-9ED9-13242F75FED1}" srcOrd="1" destOrd="0" presId="urn:microsoft.com/office/officeart/2005/8/layout/pyramid3"/>
    <dgm:cxn modelId="{A81C04BC-051F-4844-804B-26E7FD4CA3E6}" type="presParOf" srcId="{042BCB19-6E39-4D53-B0E6-CAE752145297}" destId="{00D74570-127B-4827-BA6B-AC59908B72B3}" srcOrd="2" destOrd="0" presId="urn:microsoft.com/office/officeart/2005/8/layout/pyramid3"/>
    <dgm:cxn modelId="{B8565213-564C-4783-811E-42603CF6C6A5}" type="presParOf" srcId="{00D74570-127B-4827-BA6B-AC59908B72B3}" destId="{C9EA0C74-2D27-4378-8DBB-91B0EFE6380F}" srcOrd="0" destOrd="0" presId="urn:microsoft.com/office/officeart/2005/8/layout/pyramid3"/>
    <dgm:cxn modelId="{018FB38F-6A98-4D67-977E-3CFF9951AD8E}" type="presParOf" srcId="{00D74570-127B-4827-BA6B-AC59908B72B3}" destId="{35C298B3-93C9-4057-981A-5B3524114BBD}" srcOrd="1" destOrd="0" presId="urn:microsoft.com/office/officeart/2005/8/layout/pyramid3"/>
    <dgm:cxn modelId="{99B5F2D0-C35E-4DA8-B7CD-D5072D8A5594}" type="presParOf" srcId="{042BCB19-6E39-4D53-B0E6-CAE752145297}" destId="{F87521CC-8194-4CA9-894F-9E2D852F042E}" srcOrd="3" destOrd="0" presId="urn:microsoft.com/office/officeart/2005/8/layout/pyramid3"/>
    <dgm:cxn modelId="{8254FF42-93BF-4999-B9DA-A114880B6A5D}" type="presParOf" srcId="{F87521CC-8194-4CA9-894F-9E2D852F042E}" destId="{74464AB8-AC32-4087-BA19-0672B3965B5B}" srcOrd="0" destOrd="0" presId="urn:microsoft.com/office/officeart/2005/8/layout/pyramid3"/>
    <dgm:cxn modelId="{5C745DDE-E2BB-4E49-8C5B-97AA1BF03488}" type="presParOf" srcId="{F87521CC-8194-4CA9-894F-9E2D852F042E}" destId="{D14D84CB-E349-4572-A268-F5F0F84C779D}" srcOrd="1" destOrd="0" presId="urn:microsoft.com/office/officeart/2005/8/layout/pyramid3"/>
    <dgm:cxn modelId="{91D18E9C-6D78-4240-91EC-B2FF6B32F2D0}" type="presParOf" srcId="{042BCB19-6E39-4D53-B0E6-CAE752145297}" destId="{71483502-90A8-4E2E-8996-CA4AB6788E31}" srcOrd="4" destOrd="0" presId="urn:microsoft.com/office/officeart/2005/8/layout/pyramid3"/>
    <dgm:cxn modelId="{6E919BBF-4B3A-4CF3-A1DA-A36564BC0EA9}" type="presParOf" srcId="{71483502-90A8-4E2E-8996-CA4AB6788E31}" destId="{D063D71E-14A9-470C-B25B-F46D3C30B72A}" srcOrd="0" destOrd="0" presId="urn:microsoft.com/office/officeart/2005/8/layout/pyramid3"/>
    <dgm:cxn modelId="{710A61EB-DC18-478D-AA49-AEEE6378D6D8}" type="presParOf" srcId="{71483502-90A8-4E2E-8996-CA4AB6788E31}" destId="{B11E4439-76BC-4120-A536-2D234CC46A65}" srcOrd="1" destOrd="0" presId="urn:microsoft.com/office/officeart/2005/8/layout/pyramid3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3">
  <dgm:title val=""/>
  <dgm:desc val=""/>
  <dgm:catLst>
    <dgm:cat type="pyramid" pri="2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T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T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rev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t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7FB11-7868-414E-8EA3-5E0C1F7AF457}" type="datetimeFigureOut">
              <a:rPr lang="fr-BE" smtClean="0"/>
              <a:pPr/>
              <a:t>27-06-19</a:t>
            </a:fld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000D6AB5-3066-4EDB-A9E1-CA6563DF252B}" type="slidenum">
              <a:rPr lang="fr-BE" smtClean="0"/>
              <a:pPr/>
              <a:t>‹N›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xmlns="" val="39781109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7FB11-7868-414E-8EA3-5E0C1F7AF457}" type="datetimeFigureOut">
              <a:rPr lang="fr-BE" smtClean="0"/>
              <a:pPr/>
              <a:t>27-06-19</a:t>
            </a:fld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D6AB5-3066-4EDB-A9E1-CA6563DF252B}" type="slidenum">
              <a:rPr lang="fr-BE" smtClean="0"/>
              <a:pPr/>
              <a:t>‹N›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xmlns="" val="355048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7FB11-7868-414E-8EA3-5E0C1F7AF457}" type="datetimeFigureOut">
              <a:rPr lang="fr-BE" smtClean="0"/>
              <a:pPr/>
              <a:t>27-06-19</a:t>
            </a:fld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000D6AB5-3066-4EDB-A9E1-CA6563DF252B}" type="slidenum">
              <a:rPr lang="fr-BE" smtClean="0"/>
              <a:pPr/>
              <a:t>‹N›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xmlns="" val="37175475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7FB11-7868-414E-8EA3-5E0C1F7AF457}" type="datetimeFigureOut">
              <a:rPr lang="fr-BE" smtClean="0"/>
              <a:pPr/>
              <a:t>27-06-19</a:t>
            </a:fld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000D6AB5-3066-4EDB-A9E1-CA6563DF252B}" type="slidenum">
              <a:rPr lang="fr-BE" smtClean="0"/>
              <a:pPr/>
              <a:t>‹N›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xmlns="" val="22537730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7FB11-7868-414E-8EA3-5E0C1F7AF457}" type="datetimeFigureOut">
              <a:rPr lang="fr-BE" smtClean="0"/>
              <a:pPr/>
              <a:t>27-06-19</a:t>
            </a:fld>
            <a:endParaRPr lang="fr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000D6AB5-3066-4EDB-A9E1-CA6563DF252B}" type="slidenum">
              <a:rPr lang="fr-BE" smtClean="0"/>
              <a:pPr/>
              <a:t>‹N›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xmlns="" val="20303182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7FB11-7868-414E-8EA3-5E0C1F7AF457}" type="datetimeFigureOut">
              <a:rPr lang="fr-BE" smtClean="0"/>
              <a:pPr/>
              <a:t>27-06-19</a:t>
            </a:fld>
            <a:endParaRPr lang="fr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D6AB5-3066-4EDB-A9E1-CA6563DF252B}" type="slidenum">
              <a:rPr lang="fr-BE" smtClean="0"/>
              <a:pPr/>
              <a:t>‹N›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xmlns="" val="6075738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7FB11-7868-414E-8EA3-5E0C1F7AF457}" type="datetimeFigureOut">
              <a:rPr lang="fr-BE" smtClean="0"/>
              <a:pPr/>
              <a:t>27-06-19</a:t>
            </a:fld>
            <a:endParaRPr lang="fr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D6AB5-3066-4EDB-A9E1-CA6563DF252B}" type="slidenum">
              <a:rPr lang="fr-BE" smtClean="0"/>
              <a:pPr/>
              <a:t>‹N›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xmlns="" val="27651451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7FB11-7868-414E-8EA3-5E0C1F7AF457}" type="datetimeFigureOut">
              <a:rPr lang="fr-BE" smtClean="0"/>
              <a:pPr/>
              <a:t>27-06-19</a:t>
            </a:fld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D6AB5-3066-4EDB-A9E1-CA6563DF252B}" type="slidenum">
              <a:rPr lang="fr-BE" smtClean="0"/>
              <a:pPr/>
              <a:t>‹N›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xmlns="" val="27486722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7FB11-7868-414E-8EA3-5E0C1F7AF457}" type="datetimeFigureOut">
              <a:rPr lang="fr-BE" smtClean="0"/>
              <a:pPr/>
              <a:t>27-06-19</a:t>
            </a:fld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000D6AB5-3066-4EDB-A9E1-CA6563DF252B}" type="slidenum">
              <a:rPr lang="fr-BE" smtClean="0"/>
              <a:pPr/>
              <a:t>‹N›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xmlns="" val="14934030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7FB11-7868-414E-8EA3-5E0C1F7AF457}" type="datetimeFigureOut">
              <a:rPr lang="fr-BE" smtClean="0"/>
              <a:pPr/>
              <a:t>27-06-19</a:t>
            </a:fld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000D6AB5-3066-4EDB-A9E1-CA6563DF252B}" type="slidenum">
              <a:rPr lang="fr-BE" smtClean="0"/>
              <a:pPr/>
              <a:t>‹N›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xmlns="" val="6303627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7FB11-7868-414E-8EA3-5E0C1F7AF457}" type="datetimeFigureOut">
              <a:rPr lang="fr-BE" smtClean="0"/>
              <a:pPr/>
              <a:t>27-06-19</a:t>
            </a:fld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000D6AB5-3066-4EDB-A9E1-CA6563DF252B}" type="slidenum">
              <a:rPr lang="fr-BE" smtClean="0"/>
              <a:pPr/>
              <a:t>‹N›</a:t>
            </a:fld>
            <a:endParaRPr lang="fr-BE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414151993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7FB11-7868-414E-8EA3-5E0C1F7AF457}" type="datetimeFigureOut">
              <a:rPr lang="fr-BE" smtClean="0"/>
              <a:pPr/>
              <a:t>27-06-19</a:t>
            </a:fld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000D6AB5-3066-4EDB-A9E1-CA6563DF252B}" type="slidenum">
              <a:rPr lang="fr-BE" smtClean="0"/>
              <a:pPr/>
              <a:t>‹N›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xmlns="" val="42612203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 ci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7FB11-7868-414E-8EA3-5E0C1F7AF457}" type="datetimeFigureOut">
              <a:rPr lang="fr-BE" smtClean="0"/>
              <a:pPr/>
              <a:t>27-06-19</a:t>
            </a:fld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000D6AB5-3066-4EDB-A9E1-CA6563DF252B}" type="slidenum">
              <a:rPr lang="fr-BE" smtClean="0"/>
              <a:pPr/>
              <a:t>‹N›</a:t>
            </a:fld>
            <a:endParaRPr lang="fr-BE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424998832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rai ou fau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7FB11-7868-414E-8EA3-5E0C1F7AF457}" type="datetimeFigureOut">
              <a:rPr lang="fr-BE" smtClean="0"/>
              <a:pPr/>
              <a:t>27-06-19</a:t>
            </a:fld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000D6AB5-3066-4EDB-A9E1-CA6563DF252B}" type="slidenum">
              <a:rPr lang="fr-BE" smtClean="0"/>
              <a:pPr/>
              <a:t>‹N›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xmlns="" val="27245269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7FB11-7868-414E-8EA3-5E0C1F7AF457}" type="datetimeFigureOut">
              <a:rPr lang="fr-BE" smtClean="0"/>
              <a:pPr/>
              <a:t>27-06-19</a:t>
            </a:fld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D6AB5-3066-4EDB-A9E1-CA6563DF252B}" type="slidenum">
              <a:rPr lang="fr-BE" smtClean="0"/>
              <a:pPr/>
              <a:t>‹N›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xmlns="" val="333673956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7FB11-7868-414E-8EA3-5E0C1F7AF457}" type="datetimeFigureOut">
              <a:rPr lang="fr-BE" smtClean="0"/>
              <a:pPr/>
              <a:t>27-06-19</a:t>
            </a:fld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D6AB5-3066-4EDB-A9E1-CA6563DF252B}" type="slidenum">
              <a:rPr lang="fr-BE" smtClean="0"/>
              <a:pPr/>
              <a:t>‹N›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xmlns="" val="13447808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157"/>
            <a:ext cx="2356674" cy="6853096"/>
            <a:chOff x="6627813" y="195610"/>
            <a:chExt cx="1952625" cy="5678141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610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47FB11-7868-414E-8EA3-5E0C1F7AF457}" type="datetimeFigureOut">
              <a:rPr lang="fr-BE" smtClean="0"/>
              <a:pPr/>
              <a:t>27-06-19</a:t>
            </a:fld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000D6AB5-3066-4EDB-A9E1-CA6563DF252B}" type="slidenum">
              <a:rPr lang="fr-BE" smtClean="0"/>
              <a:pPr/>
              <a:t>‹N›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xmlns="" val="6437645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19E0D7D5-073D-42FF-893F-2696CE84397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BE" dirty="0"/>
              <a:t>Pourquoi se former à la relation médecin patient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xmlns="" id="{35942976-216C-4AEA-91DD-FBB5103F08F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fr-BE" dirty="0"/>
              <a:t>Françoise </a:t>
            </a:r>
            <a:r>
              <a:rPr lang="fr-BE" dirty="0" err="1"/>
              <a:t>Poot</a:t>
            </a:r>
            <a:endParaRPr lang="fr-BE" dirty="0"/>
          </a:p>
          <a:p>
            <a:r>
              <a:rPr lang="fr-BE" dirty="0"/>
              <a:t>Diplôme de communication dans la relation médecin-patient</a:t>
            </a:r>
          </a:p>
        </p:txBody>
      </p:sp>
    </p:spTree>
    <p:extLst>
      <p:ext uri="{BB962C8B-B14F-4D97-AF65-F5344CB8AC3E}">
        <p14:creationId xmlns:p14="http://schemas.microsoft.com/office/powerpoint/2010/main" xmlns="" val="30625707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F7D87D0E-87EC-40EC-B172-B671863B16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/>
              <a:t>Y-a-t-il un manque et pourquoi?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357602F4-8027-4DC9-9E8A-CCF95CF063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BE" dirty="0"/>
              <a:t>Relation asymétrique</a:t>
            </a:r>
          </a:p>
          <a:p>
            <a:r>
              <a:rPr lang="fr-BE" dirty="0"/>
              <a:t>Passage d’une approche paternaliste à une approche collaborative dans notre société</a:t>
            </a:r>
          </a:p>
          <a:p>
            <a:r>
              <a:rPr lang="fr-BE" dirty="0"/>
              <a:t>Trépied:  scientifique – psycho-social – valeurs pour améliorer la santé</a:t>
            </a:r>
          </a:p>
          <a:p>
            <a:r>
              <a:rPr lang="fr-BE" dirty="0"/>
              <a:t>Qualité de la médecine est jugée aussi sur l’hôtellerie et sur la communication</a:t>
            </a:r>
          </a:p>
          <a:p>
            <a:pPr marL="0" indent="0">
              <a:buNone/>
            </a:pPr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xmlns="" val="8924408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A0D613AF-EA43-4ABD-BCA5-A3D34FB428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/>
              <a:t>La communication est aussi essentielle que les connaissances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A6DB54A2-C618-4EEC-AD4F-D3B0147BB6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BE" dirty="0"/>
              <a:t>Les 7 compétences essentielles du médecin spécialiste: </a:t>
            </a:r>
          </a:p>
          <a:p>
            <a:pPr lvl="1"/>
            <a:r>
              <a:rPr lang="fr-BE" dirty="0"/>
              <a:t>Communication</a:t>
            </a:r>
          </a:p>
          <a:p>
            <a:pPr lvl="1"/>
            <a:r>
              <a:rPr lang="fr-BE" dirty="0"/>
              <a:t>Expertise médicale</a:t>
            </a:r>
          </a:p>
          <a:p>
            <a:pPr lvl="1"/>
            <a:r>
              <a:rPr lang="fr-BE" dirty="0"/>
              <a:t>Collaboration</a:t>
            </a:r>
          </a:p>
          <a:p>
            <a:pPr lvl="1"/>
            <a:r>
              <a:rPr lang="fr-BE" dirty="0"/>
              <a:t>Gestion</a:t>
            </a:r>
          </a:p>
          <a:p>
            <a:pPr lvl="1"/>
            <a:r>
              <a:rPr lang="fr-BE" dirty="0"/>
              <a:t>Promotion de la santé</a:t>
            </a:r>
          </a:p>
          <a:p>
            <a:pPr lvl="1"/>
            <a:r>
              <a:rPr lang="fr-BE" dirty="0"/>
              <a:t>Erudition</a:t>
            </a:r>
          </a:p>
          <a:p>
            <a:pPr lvl="1"/>
            <a:r>
              <a:rPr lang="fr-BE" dirty="0"/>
              <a:t>professionnalisme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xmlns="" id="{459D5D94-8794-42D2-A4F8-A44D0CFF03B0}"/>
              </a:ext>
            </a:extLst>
          </p:cNvPr>
          <p:cNvSpPr txBox="1"/>
          <p:nvPr/>
        </p:nvSpPr>
        <p:spPr>
          <a:xfrm>
            <a:off x="3142211" y="6367549"/>
            <a:ext cx="51455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dirty="0"/>
              <a:t>Collège Royal des médecins du Canada</a:t>
            </a:r>
          </a:p>
        </p:txBody>
      </p:sp>
    </p:spTree>
    <p:extLst>
      <p:ext uri="{BB962C8B-B14F-4D97-AF65-F5344CB8AC3E}">
        <p14:creationId xmlns:p14="http://schemas.microsoft.com/office/powerpoint/2010/main" xmlns="" val="25855000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EAB8F97C-4161-4943-B44F-77508E6D85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/>
              <a:t>Pourquoi la communication n’est pas enseignée?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A909C163-D966-4CC5-A3FA-EA03513DFC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BE" dirty="0"/>
              <a:t>Jusqu’ici relation d’autorité médecin-patient</a:t>
            </a:r>
          </a:p>
          <a:p>
            <a:pPr lvl="1"/>
            <a:r>
              <a:rPr lang="fr-BE" dirty="0"/>
              <a:t>Comment se faire obéir?</a:t>
            </a:r>
          </a:p>
          <a:p>
            <a:pPr indent="-285750"/>
            <a:r>
              <a:rPr lang="fr-BE" dirty="0"/>
              <a:t>Croyances erronées:</a:t>
            </a:r>
          </a:p>
          <a:p>
            <a:pPr lvl="1"/>
            <a:r>
              <a:rPr lang="fr-BE" dirty="0"/>
              <a:t>Les bases de communication existent avant les études médicales</a:t>
            </a:r>
          </a:p>
          <a:p>
            <a:pPr lvl="1"/>
            <a:r>
              <a:rPr lang="fr-BE" dirty="0"/>
              <a:t>La manière de communiquer ne modifie pas la qualité des soins</a:t>
            </a:r>
          </a:p>
          <a:p>
            <a:pPr lvl="1"/>
            <a:r>
              <a:rPr lang="fr-BE" dirty="0"/>
              <a:t>Bien communiquer est agréable mais pas essentiel à l’expertise médicale une bonne communication se résume à de l’écoute et de l’empathie</a:t>
            </a:r>
          </a:p>
          <a:p>
            <a:pPr lvl="1"/>
            <a:r>
              <a:rPr lang="fr-BE" dirty="0"/>
              <a:t>Utile uniquement si problème médical + effet psychologique</a:t>
            </a:r>
          </a:p>
          <a:p>
            <a:pPr lvl="1"/>
            <a:r>
              <a:rPr lang="fr-BE" dirty="0"/>
              <a:t>ex l’annonce d’une mauvaise nouvelle</a:t>
            </a:r>
          </a:p>
          <a:p>
            <a:pPr lvl="1"/>
            <a:r>
              <a:rPr lang="fr-BE" dirty="0"/>
              <a:t>Etre empathique n’est pas professionnel</a:t>
            </a:r>
          </a:p>
        </p:txBody>
      </p:sp>
    </p:spTree>
    <p:extLst>
      <p:ext uri="{BB962C8B-B14F-4D97-AF65-F5344CB8AC3E}">
        <p14:creationId xmlns:p14="http://schemas.microsoft.com/office/powerpoint/2010/main" xmlns="" val="29861613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BAE7D1DC-B569-4417-99A6-61F1A6280E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/>
              <a:t>Que permet la maîtrise de la communication?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6A007909-F277-4733-B543-F374A9C0ACE4}"/>
              </a:ext>
            </a:extLst>
          </p:cNvPr>
          <p:cNvSpPr>
            <a:spLocks noGrp="1"/>
          </p:cNvSpPr>
          <p:nvPr>
            <p:ph idx="1"/>
          </p:nvPr>
        </p:nvSpPr>
        <p:spPr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/>
          <a:lstStyle/>
          <a:p>
            <a:r>
              <a:rPr lang="fr-BE" dirty="0"/>
              <a:t>Meilleure efficacité</a:t>
            </a:r>
          </a:p>
          <a:p>
            <a:r>
              <a:rPr lang="fr-BE" dirty="0"/>
              <a:t>Gagner du temps</a:t>
            </a:r>
          </a:p>
          <a:p>
            <a:r>
              <a:rPr lang="fr-BE" dirty="0"/>
              <a:t>Meilleure satisfaction au travail des soignants</a:t>
            </a:r>
          </a:p>
          <a:p>
            <a:r>
              <a:rPr lang="fr-BE" dirty="0"/>
              <a:t>Meilleure satisfaction des patients</a:t>
            </a:r>
          </a:p>
          <a:p>
            <a:endParaRPr lang="fr-BE" dirty="0"/>
          </a:p>
          <a:p>
            <a:pPr marL="0" indent="0">
              <a:buNone/>
            </a:pPr>
            <a:r>
              <a:rPr lang="fr-BE" dirty="0"/>
              <a:t>Un médecin effectue entre 160 000 et 200 000 consultations dans sa carrière!</a:t>
            </a:r>
          </a:p>
        </p:txBody>
      </p:sp>
    </p:spTree>
    <p:extLst>
      <p:ext uri="{BB962C8B-B14F-4D97-AF65-F5344CB8AC3E}">
        <p14:creationId xmlns:p14="http://schemas.microsoft.com/office/powerpoint/2010/main" xmlns="" val="16778809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835AEBC3-4DC5-4C51-BB64-2B81D2FF99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/>
              <a:t>Les lacunes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F7BAB4EE-7CFF-4D05-A6C4-A3161C4FAB14}"/>
              </a:ext>
            </a:extLst>
          </p:cNvPr>
          <p:cNvSpPr>
            <a:spLocks noGrp="1"/>
          </p:cNvSpPr>
          <p:nvPr>
            <p:ph idx="1"/>
          </p:nvPr>
        </p:nvSpPr>
        <p:spPr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r>
              <a:rPr lang="fr-BE" dirty="0"/>
              <a:t>Les médecins adoptent souvent le style paternaliste</a:t>
            </a:r>
          </a:p>
          <a:p>
            <a:r>
              <a:rPr lang="fr-BE" dirty="0"/>
              <a:t>Ils sous-estiment le besoin d’information des patients</a:t>
            </a:r>
          </a:p>
          <a:p>
            <a:r>
              <a:rPr lang="fr-BE" dirty="0"/>
              <a:t>Ils vérifient peu la compréhension du patient</a:t>
            </a:r>
          </a:p>
          <a:p>
            <a:r>
              <a:rPr lang="fr-BE" dirty="0"/>
              <a:t>Ils comprennent mal la raison de la visite</a:t>
            </a:r>
          </a:p>
          <a:p>
            <a:r>
              <a:rPr lang="fr-BE" dirty="0"/>
              <a:t>Ils accordent une attention insuffisante au contexte psychosocial</a:t>
            </a:r>
          </a:p>
          <a:p>
            <a:r>
              <a:rPr lang="fr-BE" dirty="0"/>
              <a:t>Ils interrompent très rapidement le patient, posent des questions fermées</a:t>
            </a:r>
          </a:p>
          <a:p>
            <a:endParaRPr lang="fr-BE" dirty="0"/>
          </a:p>
          <a:p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xmlns="" val="12338406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7403357D-1760-4800-91B0-91EA326D93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/>
              <a:t>Le résultat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43778D1E-84D1-4FDA-AEEE-78487ED82D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BE" dirty="0"/>
              <a:t>Non-adhésion entre 30 et 70%</a:t>
            </a:r>
          </a:p>
          <a:p>
            <a:r>
              <a:rPr lang="fr-BE" dirty="0"/>
              <a:t>Or celle-ci dépend essentiellement de la communication</a:t>
            </a:r>
          </a:p>
          <a:p>
            <a:r>
              <a:rPr lang="fr-BE" dirty="0"/>
              <a:t>Les plaintes sont significativement plus importantes pour les médecins qui en fin d’études communiquent mal</a:t>
            </a:r>
          </a:p>
          <a:p>
            <a:r>
              <a:rPr lang="fr-BE" dirty="0"/>
              <a:t>Les patients ayant des difficultés de communication ont 3X plus de risque d’événements indésirables évitables</a:t>
            </a:r>
          </a:p>
          <a:p>
            <a:r>
              <a:rPr lang="fr-BE" dirty="0"/>
              <a:t>Les médecins ne détectent que 30% des patients présentant une détresse psychologique élevée</a:t>
            </a:r>
          </a:p>
          <a:p>
            <a:r>
              <a:rPr lang="fr-BE" dirty="0"/>
              <a:t>La prévention n’est pas abordée p ex les habitudes de vie</a:t>
            </a:r>
          </a:p>
          <a:p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xmlns="" val="16614233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40D95490-AC43-4B56-B8D2-6692E0BB35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/>
              <a:t>Effet de la communication sur la santé</a:t>
            </a:r>
          </a:p>
        </p:txBody>
      </p:sp>
      <p:pic>
        <p:nvPicPr>
          <p:cNvPr id="5" name="Espace réservé du contenu 4" descr="Une image contenant capture d’écran&#10;&#10;Description générée avec un niveau de confiance très élevé">
            <a:extLst>
              <a:ext uri="{FF2B5EF4-FFF2-40B4-BE49-F238E27FC236}">
                <a16:creationId xmlns:a16="http://schemas.microsoft.com/office/drawing/2014/main" xmlns="" id="{D4749CF4-EBC3-4BEF-93A2-355B93F1F98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842657" y="1429004"/>
            <a:ext cx="5538061" cy="4743196"/>
          </a:xfr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xmlns="" id="{38918CFB-FCEA-4A23-AE69-DC4ABB8C34A8}"/>
              </a:ext>
            </a:extLst>
          </p:cNvPr>
          <p:cNvSpPr txBox="1"/>
          <p:nvPr/>
        </p:nvSpPr>
        <p:spPr>
          <a:xfrm>
            <a:off x="947650" y="5657671"/>
            <a:ext cx="708640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dirty="0"/>
              <a:t>Claude Richard et </a:t>
            </a:r>
          </a:p>
          <a:p>
            <a:r>
              <a:rPr lang="fr-BE" dirty="0"/>
              <a:t>Marie Thérèse Lussier. </a:t>
            </a:r>
          </a:p>
          <a:p>
            <a:r>
              <a:rPr lang="fr-BE" u="sng" dirty="0"/>
              <a:t>La communication professionnelle en santé</a:t>
            </a:r>
            <a:r>
              <a:rPr lang="fr-BE" dirty="0"/>
              <a:t>. </a:t>
            </a:r>
            <a:r>
              <a:rPr lang="en-US" dirty="0"/>
              <a:t>Montréal (Quebec) Canada: ERPI, 2016</a:t>
            </a:r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xmlns="" val="9805537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C37DDCF7-EE24-46CF-9879-CC1DEF867D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/>
              <a:t>L’expérience est-elle une bonne école?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ABB10F10-951D-4473-812D-D5E28A3D19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BE" dirty="0"/>
              <a:t>Non il est prouvé qu’un médecin s’installe dans une façon de communiquer et puis n’en change plus au cours de sa carrière</a:t>
            </a:r>
          </a:p>
          <a:p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xmlns="" val="30981723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8ECBB379-22C0-46D6-9BEA-D6A16BDC11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/>
              <a:t>Un enseignement peut-il changer la façon de communiquer?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D5779C54-0475-46B8-80CF-2556022933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BE" dirty="0"/>
              <a:t>Oui c’est prouvé par des études scientifiques</a:t>
            </a:r>
          </a:p>
        </p:txBody>
      </p:sp>
    </p:spTree>
    <p:extLst>
      <p:ext uri="{BB962C8B-B14F-4D97-AF65-F5344CB8AC3E}">
        <p14:creationId xmlns:p14="http://schemas.microsoft.com/office/powerpoint/2010/main" xmlns="" val="27798246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177D4DEE-398D-4A0F-98B8-9598499334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/>
              <a:t>Comment retenir ce qui est enseigné?</a:t>
            </a:r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xmlns="" id="{0953F297-FB45-45B9-9868-7898A3E465B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028626619"/>
              </p:ext>
            </p:extLst>
          </p:nvPr>
        </p:nvGraphicFramePr>
        <p:xfrm>
          <a:off x="2589213" y="2133600"/>
          <a:ext cx="8915400" cy="37782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ZoneTexte 4">
            <a:extLst>
              <a:ext uri="{FF2B5EF4-FFF2-40B4-BE49-F238E27FC236}">
                <a16:creationId xmlns:a16="http://schemas.microsoft.com/office/drawing/2014/main" xmlns="" id="{D25CA7F3-5B2D-4360-9801-4C502896EDED}"/>
              </a:ext>
            </a:extLst>
          </p:cNvPr>
          <p:cNvSpPr txBox="1"/>
          <p:nvPr/>
        </p:nvSpPr>
        <p:spPr>
          <a:xfrm>
            <a:off x="2589213" y="5911850"/>
            <a:ext cx="9166012" cy="369332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BE" dirty="0"/>
              <a:t>CE QUE TU RETIENS</a:t>
            </a:r>
          </a:p>
        </p:txBody>
      </p:sp>
    </p:spTree>
    <p:extLst>
      <p:ext uri="{BB962C8B-B14F-4D97-AF65-F5344CB8AC3E}">
        <p14:creationId xmlns:p14="http://schemas.microsoft.com/office/powerpoint/2010/main" xmlns="" val="30492475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F2D19C8C-FB7D-46E8-8B94-C3F8CBDF71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/>
              <a:t>Avantage pour </a:t>
            </a:r>
            <a:r>
              <a:rPr lang="fr-BE"/>
              <a:t>le médecin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7E3B2FAB-7A95-4F50-B173-C073B398BD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BE" dirty="0"/>
              <a:t>Gestion du temps</a:t>
            </a:r>
          </a:p>
          <a:p>
            <a:r>
              <a:rPr lang="fr-BE" dirty="0"/>
              <a:t>Meilleure satisfaction </a:t>
            </a:r>
          </a:p>
          <a:p>
            <a:r>
              <a:rPr lang="fr-BE" dirty="0"/>
              <a:t>Moins de </a:t>
            </a:r>
            <a:r>
              <a:rPr lang="fr-BE" dirty="0" err="1"/>
              <a:t>burn</a:t>
            </a:r>
            <a:r>
              <a:rPr lang="fr-BE" dirty="0"/>
              <a:t> out</a:t>
            </a:r>
          </a:p>
          <a:p>
            <a:r>
              <a:rPr lang="fr-BE" dirty="0"/>
              <a:t>Plus de patients satisfaits</a:t>
            </a:r>
          </a:p>
          <a:p>
            <a:r>
              <a:rPr lang="fr-BE" dirty="0"/>
              <a:t>Moins de plaintes en justice</a:t>
            </a:r>
          </a:p>
          <a:p>
            <a:r>
              <a:rPr lang="fr-BE" dirty="0"/>
              <a:t>Meilleure adhérence au traitement des patients</a:t>
            </a:r>
          </a:p>
        </p:txBody>
      </p:sp>
    </p:spTree>
    <p:extLst>
      <p:ext uri="{BB962C8B-B14F-4D97-AF65-F5344CB8AC3E}">
        <p14:creationId xmlns:p14="http://schemas.microsoft.com/office/powerpoint/2010/main" xmlns="" val="1032047818"/>
      </p:ext>
    </p:extLst>
  </p:cSld>
  <p:clrMapOvr>
    <a:masterClrMapping/>
  </p:clrMapOvr>
</p:sld>
</file>

<file path=ppt/theme/theme1.xml><?xml version="1.0" encoding="utf-8"?>
<a:theme xmlns:a="http://schemas.openxmlformats.org/drawingml/2006/main" name="Brin">
  <a:themeElements>
    <a:clrScheme name="Brin">
      <a:dk1>
        <a:sysClr val="windowText" lastClr="000000"/>
      </a:dk1>
      <a:lt1>
        <a:sysClr val="window" lastClr="FFFFFF"/>
      </a:lt1>
      <a:dk2>
        <a:srgbClr val="2E5369"/>
      </a:dk2>
      <a:lt2>
        <a:srgbClr val="CFE2E7"/>
      </a:lt2>
      <a:accent1>
        <a:srgbClr val="353535"/>
      </a:accent1>
      <a:accent2>
        <a:srgbClr val="31B4E6"/>
      </a:accent2>
      <a:accent3>
        <a:srgbClr val="265991"/>
      </a:accent3>
      <a:accent4>
        <a:srgbClr val="7E40CC"/>
      </a:accent4>
      <a:accent5>
        <a:srgbClr val="B927E9"/>
      </a:accent5>
      <a:accent6>
        <a:srgbClr val="E833BF"/>
      </a:accent6>
      <a:hlink>
        <a:srgbClr val="2DA0F1"/>
      </a:hlink>
      <a:folHlink>
        <a:srgbClr val="7ED1E6"/>
      </a:folHlink>
    </a:clrScheme>
    <a:fontScheme name="Brin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rin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Wisp" id="{7CB32D59-10C0-40DD-B7BD-2E94284A981C}" vid="{4F34B87B-9C7A-41AE-A6CB-48536223DFF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350</TotalTime>
  <Words>460</Words>
  <Application>Microsoft Office PowerPoint</Application>
  <PresentationFormat>Personalizzato</PresentationFormat>
  <Paragraphs>71</Paragraphs>
  <Slides>12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12</vt:i4>
      </vt:variant>
    </vt:vector>
  </HeadingPairs>
  <TitlesOfParts>
    <vt:vector size="13" baseType="lpstr">
      <vt:lpstr>Brin</vt:lpstr>
      <vt:lpstr>Pourquoi se former à la relation médecin patient</vt:lpstr>
      <vt:lpstr>Y-a-t-il un manque et pourquoi?</vt:lpstr>
      <vt:lpstr>La communication est aussi essentielle que les connaissances</vt:lpstr>
      <vt:lpstr>Pourquoi la communication n’est pas enseignée?</vt:lpstr>
      <vt:lpstr>Que permet la maîtrise de la communication?</vt:lpstr>
      <vt:lpstr>Les lacunes</vt:lpstr>
      <vt:lpstr>Le résultat</vt:lpstr>
      <vt:lpstr>Effet de la communication sur la santé</vt:lpstr>
      <vt:lpstr>L’expérience est-elle une bonne école?</vt:lpstr>
      <vt:lpstr>Un enseignement peut-il changer la façon de communiquer?</vt:lpstr>
      <vt:lpstr>Comment retenir ce qui est enseigné?</vt:lpstr>
      <vt:lpstr>Avantage pour le médecin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Pourquoi enseigner la relation médecin patient</dc:title>
  <dc:creator>Françoise</dc:creator>
  <cp:lastModifiedBy>Francesca Sampogna</cp:lastModifiedBy>
  <cp:revision>16</cp:revision>
  <dcterms:created xsi:type="dcterms:W3CDTF">2017-10-01T16:12:26Z</dcterms:created>
  <dcterms:modified xsi:type="dcterms:W3CDTF">2019-06-27T21:42:13Z</dcterms:modified>
</cp:coreProperties>
</file>